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0" r:id="rId3"/>
    <p:sldId id="301" r:id="rId4"/>
    <p:sldId id="308" r:id="rId5"/>
    <p:sldId id="309" r:id="rId6"/>
    <p:sldId id="310" r:id="rId7"/>
    <p:sldId id="315" r:id="rId8"/>
    <p:sldId id="316" r:id="rId9"/>
    <p:sldId id="306" r:id="rId10"/>
    <p:sldId id="311" r:id="rId11"/>
    <p:sldId id="312" r:id="rId12"/>
    <p:sldId id="313" r:id="rId13"/>
    <p:sldId id="314" r:id="rId14"/>
    <p:sldId id="317" r:id="rId15"/>
    <p:sldId id="318" r:id="rId16"/>
    <p:sldId id="319" r:id="rId17"/>
    <p:sldId id="320" r:id="rId18"/>
    <p:sldId id="321" r:id="rId19"/>
    <p:sldId id="265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2B0"/>
    <a:srgbClr val="00CC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09" d="100"/>
          <a:sy n="109" d="100"/>
        </p:scale>
        <p:origin x="12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Delegates &amp; Events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Connecting to an Event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An application can then register its interest in an event by adding an initialized delegate object to the event using the += operator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2438400"/>
            <a:ext cx="8229600" cy="3581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// Client’s method to handle the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event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private void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() { //...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//...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// Client code to connect to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event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Mouse.MouseClickedHandler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+= new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	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MouseClickedEventHandler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// Client code to break connection to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event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Mouse.MouseClickedHandler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-= new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	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MouseClickedEventHandler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192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Raising an Event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Check Whether Any Clients Have Connected to This Event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If the event field is null, there are no clients</a:t>
            </a:r>
          </a:p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Raise the Event by Invoking the Event’s Delegate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1475" y="3460750"/>
            <a:ext cx="8401050" cy="1568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MouseClickedHandler</a:t>
            </a:r>
            <a:r>
              <a:rPr lang="en-US" altLang="en-US" b="0" dirty="0">
                <a:latin typeface="Consolas" panose="020B0609020204030204" pitchFamily="49" charset="0"/>
                <a:cs typeface="Consolas" panose="020B0609020204030204" pitchFamily="49" charset="0"/>
              </a:rPr>
              <a:t> != null)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0" dirty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altLang="en-US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MouseClickedHandler</a:t>
            </a:r>
            <a:r>
              <a:rPr lang="en-US" altLang="en-US" b="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16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.NET Framework Guidelines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Name Events with a Verb and Use Pascal Casing </a:t>
            </a:r>
          </a:p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Use "Raise" for Events, Instead of "Fire"</a:t>
            </a:r>
          </a:p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Event Argument Classes Extend </a:t>
            </a:r>
            <a:r>
              <a:rPr lang="en-US" dirty="0" err="1">
                <a:solidFill>
                  <a:schemeClr val="tx1"/>
                </a:solidFill>
                <a:cs typeface="Consolas" panose="020B0609020204030204" pitchFamily="49" charset="0"/>
              </a:rPr>
              <a:t>System.EventArgs</a:t>
            </a:r>
            <a:endParaRPr lang="en-US" dirty="0">
              <a:solidFill>
                <a:schemeClr val="tx1"/>
              </a:solidFill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Event Delegates Return Void and Have Two Arguments</a:t>
            </a:r>
          </a:p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Use a Protected Virtual Method to Raise Each Event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3886200"/>
            <a:ext cx="8382000" cy="1981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SwitchFlipped</a:t>
            </a:r>
            <a:r>
              <a:rPr lang="en-US" altLang="en-US" sz="1800" b="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EventArgs</a:t>
            </a: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EventArgs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 } 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public delegate void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SwitchFlippedEventHandler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	object sender,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SwitchFlipped</a:t>
            </a:r>
            <a:r>
              <a:rPr lang="en-US" altLang="en-US" sz="1800" b="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EventArgs</a:t>
            </a: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e);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public event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SwitchFlippedEventHandler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SwitchFlippedHandler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2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483095"/>
            <a:ext cx="8077200" cy="65990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600" dirty="0"/>
              <a:t>When to Use Delegates, Events, and Interfaces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Use a Delegate If: 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You basically want a C-style function pointer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You want single callback invocation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The callback should be registered in the call or at construction time, not through methods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Use Events If: 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Client signs up for the callback function through methods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More than one object will care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Use an Interface If: 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The callback function entails complex behavior, such as multiple methods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Custom Event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/>
              <a:t>using System;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namespace </a:t>
            </a:r>
            <a:r>
              <a:rPr lang="en-US" sz="1600" dirty="0" err="1"/>
              <a:t>CustomEventExample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public delegate void </a:t>
            </a:r>
            <a:r>
              <a:rPr lang="en-US" sz="1600" dirty="0" err="1"/>
              <a:t>ElapsedMinuteEventHandler</a:t>
            </a:r>
            <a:r>
              <a:rPr lang="en-US" sz="1600" dirty="0"/>
              <a:t>(Object sender, </a:t>
            </a:r>
            <a:r>
              <a:rPr lang="en-US" sz="1600" dirty="0" err="1"/>
              <a:t>MinuteEventArgs</a:t>
            </a:r>
            <a:r>
              <a:rPr lang="en-US" sz="1600" dirty="0"/>
              <a:t> e);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Custom Event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using System;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public class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MinuteEventArgs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EventArgs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private DateTime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date_time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MinuteEventArgs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(DateTime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date_time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this.date_time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date_time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Minute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get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{ return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date_time.Minute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Custom Event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using System;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public class Publisher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event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ElapsedMinuteEventHandler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MinuteTick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Publisher() {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("Publisher Created"); }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void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countMinutes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current_minute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DateTime.Now.Minute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while (true)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if 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current_minute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!=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DateTime.Now.Minute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("Publisher: {0}",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DateTime.Now.Minute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onMinuteTick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MinuteEventArgs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DateTime.Now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current_minute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DateTime.Now.Minute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}//end if 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} // end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countMinutes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method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void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onMinuteTick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MinuteEventArgs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e) { if 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MinuteTick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!= null)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MinuteTick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(this, e); }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} // end Publisher class definition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} // end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namespace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Custom Event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using System;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public class Subscriber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private Publisher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publisher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Subscriber(Publisher publisher)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this.publisher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publisher;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subscribeToPublisher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("Subscriber Created");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void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subscribeToPublisher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 {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publisher.MinuteTick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+= new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ElapsedMinuteEventHandler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minuteTickHandler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); }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void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minuteTickHandler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(Object sender,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MinuteEventArgs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e) {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("Subscriber Handler Method: {0}",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e.Minute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); }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} // end Subscriber class definition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} // end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namespace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Custom Event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using System;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public class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MainApp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public static void Main()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("Custom Events are Cool!");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Publisher p = new Publisher();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Subscriber s = new Subscriber(p);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p.countMinutes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} // end main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} //end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MainApp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class definition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} // end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CustomEventExample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namespace </a:t>
            </a:r>
            <a:endParaRPr lang="en-US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32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Delegates are how C# defines a dynamic interface between two methods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Same goal as function pointers in C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Delegates are type-safe</a:t>
            </a:r>
          </a:p>
          <a:p>
            <a:r>
              <a:rPr lang="en-US" dirty="0">
                <a:cs typeface="Consolas" panose="020B0609020204030204" pitchFamily="49" charset="0"/>
              </a:rPr>
              <a:t>A delegate object holds a reference to a method with a pre-defined signature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A signature is simply the argument list and return type of the method</a:t>
            </a:r>
          </a:p>
          <a:p>
            <a:r>
              <a:rPr lang="en-US" dirty="0">
                <a:cs typeface="Consolas" panose="020B0609020204030204" pitchFamily="49" charset="0"/>
              </a:rPr>
              <a:t>The keyword delegate specifies that we are defining a delegate object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onsolas" panose="020B0609020204030204" pitchFamily="49" charset="0"/>
              </a:rPr>
              <a:t>Consists of two parts: a delegate </a:t>
            </a:r>
            <a:r>
              <a:rPr lang="en-US" dirty="0">
                <a:solidFill>
                  <a:schemeClr val="accent1"/>
                </a:solidFill>
                <a:cs typeface="Consolas" panose="020B0609020204030204" pitchFamily="49" charset="0"/>
              </a:rPr>
              <a:t>type </a:t>
            </a:r>
            <a:r>
              <a:rPr lang="en-US" dirty="0">
                <a:cs typeface="Consolas" panose="020B0609020204030204" pitchFamily="49" charset="0"/>
              </a:rPr>
              <a:t>and a delegate </a:t>
            </a:r>
            <a:r>
              <a:rPr lang="en-US" dirty="0">
                <a:solidFill>
                  <a:schemeClr val="accent1"/>
                </a:solidFill>
                <a:cs typeface="Consolas" panose="020B0609020204030204" pitchFamily="49" charset="0"/>
              </a:rPr>
              <a:t>instance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type</a:t>
            </a:r>
            <a:r>
              <a:rPr lang="en-US" dirty="0" smtClean="0">
                <a:cs typeface="Consolas" panose="020B0609020204030204" pitchFamily="49" charset="0"/>
              </a:rPr>
              <a:t> looks like an (abstract) method declaration, preceded with the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delegate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keyword</a:t>
            </a:r>
          </a:p>
          <a:p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instance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 creates an instance of this type, supplying it with the name of a real method to attach to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Declaring a Delegate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onsolas" panose="020B0609020204030204" pitchFamily="49" charset="0"/>
              </a:rPr>
              <a:t>A Delegate Declaration Defines a Type That Encapsulates a Method with a Particular Set of Arguments and Return Type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5275" y="3352800"/>
            <a:ext cx="8553450" cy="1371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declares a delegate for a method that takes a single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argument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of type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 and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has a void return type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delegate void </a:t>
            </a: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MyDelegate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(double d);</a:t>
            </a: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 dirty="0">
              <a:latin typeface="Lucida Sans Typewrit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Instantiating a Delegate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onsolas" panose="020B0609020204030204" pitchFamily="49" charset="0"/>
              </a:rPr>
              <a:t>A Delegate Object Is Created with the new Operator </a:t>
            </a:r>
          </a:p>
          <a:p>
            <a:r>
              <a:rPr lang="en-US" dirty="0">
                <a:cs typeface="Consolas" panose="020B0609020204030204" pitchFamily="49" charset="0"/>
              </a:rPr>
              <a:t>Delegate Objects Are </a:t>
            </a:r>
            <a:r>
              <a:rPr lang="en-US" dirty="0" smtClean="0">
                <a:cs typeface="Consolas" panose="020B0609020204030204" pitchFamily="49" charset="0"/>
              </a:rPr>
              <a:t>Immutable</a:t>
            </a:r>
          </a:p>
          <a:p>
            <a:r>
              <a:rPr lang="en-US" dirty="0">
                <a:cs typeface="Consolas" panose="020B0609020204030204" pitchFamily="49" charset="0"/>
              </a:rPr>
              <a:t>The method signature must match the delegate signature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1475" y="2971800"/>
            <a:ext cx="8401050" cy="2590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instantiating a delegate to a static method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Calculate</a:t>
            </a: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in the class </a:t>
            </a:r>
            <a:r>
              <a:rPr lang="en-US" alt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MyClass</a:t>
            </a: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MyDelegate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a = new </a:t>
            </a: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MyDelegate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MyClass.Calculate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instantiating a delegate to an instance method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AMethod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in object 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MyClass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p = new </a:t>
            </a:r>
            <a:r>
              <a:rPr lang="en-US" alt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MyClass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MyDelegate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b = new </a:t>
            </a: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MyDelegate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0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p.AMethod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6572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Calling a Delegate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onsolas" panose="020B0609020204030204" pitchFamily="49" charset="0"/>
              </a:rPr>
              <a:t>Use a Statement Containing: 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The name of the delegate object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Followed by the parenthesized arguments to be passed to the delegate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9100" y="3352800"/>
            <a:ext cx="8305800" cy="205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given the previous delegate declaration and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instantiation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, the following invokes </a:t>
            </a:r>
            <a:r>
              <a:rPr lang="en-US" alt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MyClass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method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Calculate with </a:t>
            </a:r>
            <a:r>
              <a:rPr lang="en-US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the </a:t>
            </a: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parameter 0.123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a(0.123);</a:t>
            </a:r>
            <a:endParaRPr lang="en-US" alt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Chaining (Multicast) Delegate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sz="2800" dirty="0">
                <a:cs typeface="Consolas" panose="020B0609020204030204" pitchFamily="49" charset="0"/>
              </a:rPr>
              <a:t>Delegate objects can be initialized with several method calls using the += operator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The method calls can then be invoked in a chain by passing the correct arguments to the delegate object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Essentially it amounts to calling methods through a proxy object and is a powerful mechanism for event handling as we shall see</a:t>
            </a:r>
          </a:p>
          <a:p>
            <a:pPr lvl="2"/>
            <a:r>
              <a:rPr lang="en-US" sz="2400" dirty="0">
                <a:cs typeface="Consolas" panose="020B0609020204030204" pitchFamily="49" charset="0"/>
              </a:rPr>
              <a:t>Passing method calls into objects is then equivalent to passing delegate objects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2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Chaining (Multicast) Delegate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sz="2800" dirty="0">
                <a:cs typeface="Consolas" panose="020B0609020204030204" pitchFamily="49" charset="0"/>
              </a:rPr>
              <a:t>A delegate instance is actually a container of callback functions. It can hold a list of values.</a:t>
            </a:r>
          </a:p>
          <a:p>
            <a:r>
              <a:rPr lang="en-US" sz="2800" dirty="0">
                <a:cs typeface="Consolas" panose="020B0609020204030204" pitchFamily="49" charset="0"/>
              </a:rPr>
              <a:t>The operators </a:t>
            </a:r>
            <a:r>
              <a:rPr lang="en-US" sz="2800" dirty="0" smtClean="0">
                <a:cs typeface="Consolas" panose="020B0609020204030204" pitchFamily="49" charset="0"/>
              </a:rPr>
              <a:t>+= </a:t>
            </a:r>
            <a:r>
              <a:rPr lang="en-US" sz="2800" dirty="0">
                <a:cs typeface="Consolas" panose="020B0609020204030204" pitchFamily="49" charset="0"/>
              </a:rPr>
              <a:t>and </a:t>
            </a:r>
            <a:r>
              <a:rPr lang="en-US" sz="2800" dirty="0" smtClean="0">
                <a:cs typeface="Consolas" panose="020B0609020204030204" pitchFamily="49" charset="0"/>
              </a:rPr>
              <a:t>-= are </a:t>
            </a:r>
            <a:r>
              <a:rPr lang="en-US" sz="2800" dirty="0">
                <a:cs typeface="Consolas" panose="020B0609020204030204" pitchFamily="49" charset="0"/>
              </a:rPr>
              <a:t>defined to add and remove values.</a:t>
            </a:r>
          </a:p>
          <a:p>
            <a:r>
              <a:rPr lang="en-US" sz="2800" dirty="0">
                <a:cs typeface="Consolas" panose="020B0609020204030204" pitchFamily="49" charset="0"/>
              </a:rPr>
              <a:t>The operator = clears the list and assigns it to the </a:t>
            </a:r>
            <a:r>
              <a:rPr lang="en-US" sz="2800" dirty="0" err="1">
                <a:cs typeface="Consolas" panose="020B0609020204030204" pitchFamily="49" charset="0"/>
              </a:rPr>
              <a:t>rhs</a:t>
            </a: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3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Declaring an Event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Declare the Delegate Type for the Event</a:t>
            </a:r>
          </a:p>
          <a:p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Declare the Event 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Consolas" panose="020B0609020204030204" pitchFamily="49" charset="0"/>
              </a:rPr>
              <a:t>Like the field of delegate type preceded by an event 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keyword</a:t>
            </a:r>
            <a:endParaRPr lang="en-US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33375" y="3048000"/>
            <a:ext cx="84772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ECECE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>
                <a:srgbClr val="D60093"/>
              </a:buClr>
              <a:buSzPct val="70000"/>
              <a:buFont typeface="Wingdings" pitchFamily="2" charset="2"/>
              <a:buChar char="n"/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delegate declared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public delegate void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MouseClickedEventHandler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Mouse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//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event declared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public static event 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MouseClickedEventHandler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				</a:t>
            </a:r>
            <a:r>
              <a:rPr lang="en-US" alt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MouseClickedHandler</a:t>
            </a: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	//...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7401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759</TotalTime>
  <Words>1036</Words>
  <Application>Microsoft Office PowerPoint</Application>
  <PresentationFormat>On-screen Show (4:3)</PresentationFormat>
  <Paragraphs>218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Consolas</vt:lpstr>
      <vt:lpstr>Impact</vt:lpstr>
      <vt:lpstr>Lucida Sans Typewriter</vt:lpstr>
      <vt:lpstr>Times New Roman</vt:lpstr>
      <vt:lpstr>Wingdings</vt:lpstr>
      <vt:lpstr>Newsprint</vt:lpstr>
      <vt:lpstr>Delegates &amp; Events</vt:lpstr>
      <vt:lpstr>Delegates</vt:lpstr>
      <vt:lpstr>Delegates</vt:lpstr>
      <vt:lpstr>Declaring a Delegate</vt:lpstr>
      <vt:lpstr>Instantiating a Delegate</vt:lpstr>
      <vt:lpstr>Calling a Delegate</vt:lpstr>
      <vt:lpstr>Chaining (Multicast) Delegate</vt:lpstr>
      <vt:lpstr>Chaining (Multicast) Delegate</vt:lpstr>
      <vt:lpstr>Declaring an Event</vt:lpstr>
      <vt:lpstr>Connecting to an Event</vt:lpstr>
      <vt:lpstr>Raising an Event</vt:lpstr>
      <vt:lpstr>.NET Framework Guidelines</vt:lpstr>
      <vt:lpstr>When to Use Delegates, Events, and Interfaces</vt:lpstr>
      <vt:lpstr>Custom Event Example</vt:lpstr>
      <vt:lpstr>Custom Event Example</vt:lpstr>
      <vt:lpstr>Custom Event Example</vt:lpstr>
      <vt:lpstr>Custom Event Example</vt:lpstr>
      <vt:lpstr>Custom Event Example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83</cp:revision>
  <dcterms:created xsi:type="dcterms:W3CDTF">2014-08-25T00:37:45Z</dcterms:created>
  <dcterms:modified xsi:type="dcterms:W3CDTF">2015-11-05T19:30:19Z</dcterms:modified>
</cp:coreProperties>
</file>